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69" r:id="rId5"/>
    <p:sldId id="359" r:id="rId6"/>
    <p:sldId id="350" r:id="rId7"/>
    <p:sldId id="377" r:id="rId8"/>
    <p:sldId id="353" r:id="rId9"/>
    <p:sldId id="355" r:id="rId10"/>
    <p:sldId id="374" r:id="rId11"/>
    <p:sldId id="378" r:id="rId12"/>
    <p:sldId id="375" r:id="rId13"/>
    <p:sldId id="379" r:id="rId14"/>
    <p:sldId id="381" r:id="rId15"/>
    <p:sldId id="382" r:id="rId16"/>
    <p:sldId id="370" r:id="rId17"/>
    <p:sldId id="372" r:id="rId18"/>
    <p:sldId id="383" r:id="rId19"/>
    <p:sldId id="380" r:id="rId20"/>
    <p:sldId id="321" r:id="rId21"/>
  </p:sldIdLst>
  <p:sldSz cx="12188825" cy="6858000"/>
  <p:notesSz cx="6770688" cy="10018713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D26"/>
    <a:srgbClr val="01A8FF"/>
    <a:srgbClr val="71C9FF"/>
    <a:srgbClr val="F76311"/>
    <a:srgbClr val="61A5FF"/>
    <a:srgbClr val="1BB8E9"/>
    <a:srgbClr val="9CE0F2"/>
    <a:srgbClr val="79B2FF"/>
    <a:srgbClr val="C07FF5"/>
    <a:srgbClr val="DD9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4" autoAdjust="0"/>
    <p:restoredTop sz="85442" autoAdjust="0"/>
  </p:normalViewPr>
  <p:slideViewPr>
    <p:cSldViewPr showGuides="1">
      <p:cViewPr varScale="1">
        <p:scale>
          <a:sx n="67" d="100"/>
          <a:sy n="67" d="100"/>
        </p:scale>
        <p:origin x="1474" y="5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-3822" y="-84"/>
      </p:cViewPr>
      <p:guideLst>
        <p:guide orient="horz" pos="3156"/>
        <p:guide pos="213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33965" cy="5026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35157" y="0"/>
            <a:ext cx="2933965" cy="5026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3/14/2024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16039"/>
            <a:ext cx="2933965" cy="502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35157" y="9516039"/>
            <a:ext cx="2933965" cy="502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35157" y="0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3/14/2024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3" y="752475"/>
            <a:ext cx="6672262" cy="37544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069" y="4758889"/>
            <a:ext cx="5416550" cy="450842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516039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35157" y="9516039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125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85904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815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62339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368AD-2D9B-45BC-393B-3D8C17BB9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A6F6-DDCE-421B-3375-4CB47D941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26B4E-CB75-0710-82E4-350CC64C8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520EF-CDD6-280D-D0CE-3488227ED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82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E086E-1333-CF0E-F101-245FE8D9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D561-4E0F-C620-F505-129B0CD95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D74684-757E-B98C-A531-E14014E26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28141-C3F2-CEC8-A8B1-8AA340D5E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47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95FD-A1A7-F800-7C1B-FA41D144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39D4C-C51A-105C-905F-F0DCA5D1C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34BDA-14DA-8000-61F9-409B85EEA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82649-6223-DA8C-E9F8-7A8368972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8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14126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3605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4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49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82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712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99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9763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0122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2652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2284" y="548680"/>
            <a:ext cx="6120680" cy="223224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4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6300" y="2852936"/>
            <a:ext cx="5904656" cy="57606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6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  <a:r>
              <a:rPr lang="en-US" altLang="zh-TW" dirty="0"/>
              <a:t>123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474439"/>
            <a:ext cx="9134391" cy="4114801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533" y="836712"/>
            <a:ext cx="7809521" cy="1435968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4400" b="1" cap="none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2084" y="2492896"/>
            <a:ext cx="7804970" cy="609601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2000" cap="all" spc="20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8" y="404664"/>
            <a:ext cx="9144001" cy="13716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788" y="1330423"/>
            <a:ext cx="9134391" cy="4114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4366220" y="4077072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i="0" dirty="0">
                <a:solidFill>
                  <a:srgbClr val="005BAC"/>
                </a:solidFill>
                <a:latin typeface="Corbel" panose="020B0503020204020204" pitchFamily="34" charset="0"/>
              </a:rPr>
              <a:t>Thank You</a:t>
            </a:r>
            <a:endParaRPr lang="zh-TW" altLang="en-US" sz="4800" b="1" i="0" dirty="0">
              <a:solidFill>
                <a:srgbClr val="005BAC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rgbClr val="D9D9D9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3/14/2024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60648"/>
            <a:ext cx="1218882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7788" y="1618455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123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6980" y="6321124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spc="100" baseline="0">
          <a:solidFill>
            <a:srgbClr val="005BAC"/>
          </a:solidFill>
          <a:latin typeface="+mn-ea"/>
          <a:ea typeface="+mn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2400" kern="1200">
          <a:solidFill>
            <a:schemeClr val="bg1"/>
          </a:solidFill>
          <a:latin typeface="+mn-ea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2000" kern="1200">
          <a:solidFill>
            <a:schemeClr val="bg1"/>
          </a:solidFill>
          <a:latin typeface="+mn-ea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800" kern="1200">
          <a:solidFill>
            <a:schemeClr val="bg1"/>
          </a:solidFill>
          <a:latin typeface="+mn-ea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600" kern="1200">
          <a:solidFill>
            <a:schemeClr val="bg1"/>
          </a:solidFill>
          <a:latin typeface="+mn-ea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600" kern="1200">
          <a:solidFill>
            <a:schemeClr val="bg1"/>
          </a:solidFill>
          <a:latin typeface="+mn-ea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3203-0557-9A56-5E91-9A72DB809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zh-TW" altLang="en-US" dirty="0"/>
              <a:t> 開發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BEA15-0087-41DC-D10D-1C0EB6D87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php</a:t>
            </a:r>
            <a:endParaRPr lang="en-US" altLang="zh-CN" dirty="0"/>
          </a:p>
          <a:p>
            <a:r>
              <a:rPr lang="zh-TW" altLang="en-US" dirty="0"/>
              <a:t>張秉中、高翊恩、陳泓宇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994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(2)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B4D5043-1C03-A996-D30F-9951B566587C}"/>
              </a:ext>
            </a:extLst>
          </p:cNvPr>
          <p:cNvSpPr/>
          <p:nvPr/>
        </p:nvSpPr>
        <p:spPr>
          <a:xfrm>
            <a:off x="311653" y="1136329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預測資料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8814401" y="953417"/>
            <a:ext cx="1877194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1162DEDE-59EE-8FFB-265B-CF307675A4F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15909" y="1676389"/>
            <a:ext cx="1797110" cy="1032531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90630-4DA6-8F9D-22E7-58C16E71FF5E}"/>
              </a:ext>
            </a:extLst>
          </p:cNvPr>
          <p:cNvSpPr txBox="1"/>
          <p:nvPr/>
        </p:nvSpPr>
        <p:spPr>
          <a:xfrm>
            <a:off x="2684291" y="1754813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匯入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E676CF-2D99-62A2-08A9-62B0A9AC929C}"/>
              </a:ext>
            </a:extLst>
          </p:cNvPr>
          <p:cNvSpPr/>
          <p:nvPr/>
        </p:nvSpPr>
        <p:spPr>
          <a:xfrm>
            <a:off x="-48387" y="4457661"/>
            <a:ext cx="266429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模型檔選項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DB746-6C5C-BAF6-5FF2-FD411059B2DD}"/>
              </a:ext>
            </a:extLst>
          </p:cNvPr>
          <p:cNvSpPr/>
          <p:nvPr/>
        </p:nvSpPr>
        <p:spPr>
          <a:xfrm>
            <a:off x="7091063" y="2526652"/>
            <a:ext cx="2133973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預測結果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663CA4-EE92-566D-A06F-6B3127D83B81}"/>
              </a:ext>
            </a:extLst>
          </p:cNvPr>
          <p:cNvSpPr/>
          <p:nvPr/>
        </p:nvSpPr>
        <p:spPr>
          <a:xfrm>
            <a:off x="4413019" y="1136330"/>
            <a:ext cx="779598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E0D90F-BA44-134F-DA9F-CEE4D82D96A9}"/>
              </a:ext>
            </a:extLst>
          </p:cNvPr>
          <p:cNvSpPr/>
          <p:nvPr/>
        </p:nvSpPr>
        <p:spPr>
          <a:xfrm>
            <a:off x="6403948" y="4437113"/>
            <a:ext cx="2260958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預測模型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5F9B24F2-0A17-5191-6AD7-90E47952DD7C}"/>
              </a:ext>
            </a:extLst>
          </p:cNvPr>
          <p:cNvCxnSpPr>
            <a:cxnSpLocks/>
          </p:cNvCxnSpPr>
          <p:nvPr/>
        </p:nvCxnSpPr>
        <p:spPr>
          <a:xfrm rot="5400000">
            <a:off x="8165503" y="2762943"/>
            <a:ext cx="2765853" cy="1703703"/>
          </a:xfrm>
          <a:prstGeom prst="bentConnector3">
            <a:avLst>
              <a:gd name="adj1" fmla="val 9917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E96A01-9F33-65B2-39C2-0B09950E8BFF}"/>
              </a:ext>
            </a:extLst>
          </p:cNvPr>
          <p:cNvSpPr txBox="1"/>
          <p:nvPr/>
        </p:nvSpPr>
        <p:spPr>
          <a:xfrm>
            <a:off x="9142408" y="3565775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讀取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835F489-47E0-9EA6-E6E0-3E8DE89B5E6E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615909" y="3455434"/>
            <a:ext cx="1797107" cy="1542287"/>
          </a:xfrm>
          <a:prstGeom prst="bentConnector3">
            <a:avLst>
              <a:gd name="adj1" fmla="val 64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756758-FC52-D53F-5112-1646B9049365}"/>
              </a:ext>
            </a:extLst>
          </p:cNvPr>
          <p:cNvSpPr txBox="1"/>
          <p:nvPr/>
        </p:nvSpPr>
        <p:spPr>
          <a:xfrm>
            <a:off x="2539923" y="3402566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選擇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7782826F-A5BA-6C74-231A-D0C6078331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04219" y="4437112"/>
            <a:ext cx="1199729" cy="642280"/>
          </a:xfrm>
          <a:prstGeom prst="bentConnector3">
            <a:avLst>
              <a:gd name="adj1" fmla="val 223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0871C4E-4F7D-2AA1-BE59-0610401E8E54}"/>
              </a:ext>
            </a:extLst>
          </p:cNvPr>
          <p:cNvSpPr txBox="1"/>
          <p:nvPr/>
        </p:nvSpPr>
        <p:spPr>
          <a:xfrm>
            <a:off x="5320019" y="4095063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C53E7801-ACC0-BB5A-D9F5-91B21A6699FF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223669" y="3066711"/>
            <a:ext cx="1867394" cy="998129"/>
          </a:xfrm>
          <a:prstGeom prst="bentConnector3">
            <a:avLst>
              <a:gd name="adj1" fmla="val 3225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3339B34-3B24-4552-A451-B6EBDDED3FAE}"/>
              </a:ext>
            </a:extLst>
          </p:cNvPr>
          <p:cNvSpPr txBox="1"/>
          <p:nvPr/>
        </p:nvSpPr>
        <p:spPr>
          <a:xfrm>
            <a:off x="5173764" y="2585649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7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選取儲存位置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6EA64CBE-4188-FEE9-13FF-05BC46CE63C2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rot="5400000" flipH="1" flipV="1">
            <a:off x="7431068" y="3710132"/>
            <a:ext cx="830341" cy="623623"/>
          </a:xfrm>
          <a:prstGeom prst="bentConnector3">
            <a:avLst>
              <a:gd name="adj1" fmla="val 84414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C33B871-F641-26CD-856E-605D6EDFC3AB}"/>
              </a:ext>
            </a:extLst>
          </p:cNvPr>
          <p:cNvSpPr txBox="1"/>
          <p:nvPr/>
        </p:nvSpPr>
        <p:spPr>
          <a:xfrm>
            <a:off x="7687548" y="3565775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生成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74A004B1-6F88-648E-C501-75258971F2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92618" y="1425008"/>
            <a:ext cx="3798641" cy="707848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D875E3-0001-EC39-B384-D8C59B1EFA25}"/>
              </a:ext>
            </a:extLst>
          </p:cNvPr>
          <p:cNvSpPr txBox="1"/>
          <p:nvPr/>
        </p:nvSpPr>
        <p:spPr>
          <a:xfrm>
            <a:off x="5470520" y="791243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瀏覽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(3)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之前已訓練好之模型檔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r>
              <a:rPr lang="en-US" altLang="zh-TW" sz="3000" dirty="0"/>
              <a:t>:</a:t>
            </a:r>
          </a:p>
          <a:p>
            <a:pPr lvl="1"/>
            <a:r>
              <a:rPr lang="zh-TW" altLang="en-US" sz="2399" dirty="0"/>
              <a:t>讀取模型檔，並且將相關資料繪製成圖表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r>
              <a:rPr lang="en-US" altLang="zh-TW" sz="2799" dirty="0"/>
              <a:t>:</a:t>
            </a:r>
            <a:endParaRPr lang="en-US" altLang="zh-TW" sz="2399" dirty="0"/>
          </a:p>
          <a:p>
            <a:pPr lvl="1"/>
            <a:r>
              <a:rPr lang="zh-TW" altLang="en-US" sz="2399" dirty="0"/>
              <a:t>使用者選擇圖表查看並儲存</a:t>
            </a:r>
            <a:endParaRPr lang="en-US" altLang="zh-TW" sz="2399" dirty="0"/>
          </a:p>
        </p:txBody>
      </p:sp>
    </p:spTree>
    <p:extLst>
      <p:ext uri="{BB962C8B-B14F-4D97-AF65-F5344CB8AC3E}">
        <p14:creationId xmlns:p14="http://schemas.microsoft.com/office/powerpoint/2010/main" val="101491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(3)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8814401" y="953417"/>
            <a:ext cx="1877194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E676CF-2D99-62A2-08A9-62B0A9AC929C}"/>
              </a:ext>
            </a:extLst>
          </p:cNvPr>
          <p:cNvSpPr/>
          <p:nvPr/>
        </p:nvSpPr>
        <p:spPr>
          <a:xfrm>
            <a:off x="74705" y="4427468"/>
            <a:ext cx="266429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模型檔選項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663CA4-EE92-566D-A06F-6B3127D83B81}"/>
              </a:ext>
            </a:extLst>
          </p:cNvPr>
          <p:cNvSpPr/>
          <p:nvPr/>
        </p:nvSpPr>
        <p:spPr>
          <a:xfrm>
            <a:off x="4413019" y="1136330"/>
            <a:ext cx="779598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E0D90F-BA44-134F-DA9F-CEE4D82D96A9}"/>
              </a:ext>
            </a:extLst>
          </p:cNvPr>
          <p:cNvSpPr/>
          <p:nvPr/>
        </p:nvSpPr>
        <p:spPr>
          <a:xfrm>
            <a:off x="6403948" y="4437113"/>
            <a:ext cx="2260958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分析程式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5F9B24F2-0A17-5191-6AD7-90E47952DD7C}"/>
              </a:ext>
            </a:extLst>
          </p:cNvPr>
          <p:cNvCxnSpPr>
            <a:cxnSpLocks/>
          </p:cNvCxnSpPr>
          <p:nvPr/>
        </p:nvCxnSpPr>
        <p:spPr>
          <a:xfrm rot="5400000">
            <a:off x="8165503" y="2762943"/>
            <a:ext cx="2765853" cy="1703703"/>
          </a:xfrm>
          <a:prstGeom prst="bentConnector3">
            <a:avLst>
              <a:gd name="adj1" fmla="val 9917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E96A01-9F33-65B2-39C2-0B09950E8BFF}"/>
              </a:ext>
            </a:extLst>
          </p:cNvPr>
          <p:cNvSpPr txBox="1"/>
          <p:nvPr/>
        </p:nvSpPr>
        <p:spPr>
          <a:xfrm>
            <a:off x="9142408" y="3565775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讀取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835F489-47E0-9EA6-E6E0-3E8DE89B5E6E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739001" y="3425241"/>
            <a:ext cx="1797107" cy="1542287"/>
          </a:xfrm>
          <a:prstGeom prst="bentConnector3">
            <a:avLst>
              <a:gd name="adj1" fmla="val 64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756758-FC52-D53F-5112-1646B9049365}"/>
              </a:ext>
            </a:extLst>
          </p:cNvPr>
          <p:cNvSpPr txBox="1"/>
          <p:nvPr/>
        </p:nvSpPr>
        <p:spPr>
          <a:xfrm>
            <a:off x="2711529" y="3534875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選擇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7782826F-A5BA-6C74-231A-D0C6078331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04219" y="4437112"/>
            <a:ext cx="1199729" cy="642280"/>
          </a:xfrm>
          <a:prstGeom prst="bentConnector3">
            <a:avLst>
              <a:gd name="adj1" fmla="val 223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0871C4E-4F7D-2AA1-BE59-0610401E8E54}"/>
              </a:ext>
            </a:extLst>
          </p:cNvPr>
          <p:cNvSpPr txBox="1"/>
          <p:nvPr/>
        </p:nvSpPr>
        <p:spPr>
          <a:xfrm>
            <a:off x="5320019" y="4095063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037DDE28-E8EA-9FC4-741D-176AD20E39F1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rot="16200000" flipV="1">
            <a:off x="5859466" y="2762152"/>
            <a:ext cx="1008113" cy="2341810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20BA35-2C82-D330-E8E5-6B809A1B1A24}"/>
              </a:ext>
            </a:extLst>
          </p:cNvPr>
          <p:cNvSpPr txBox="1"/>
          <p:nvPr/>
        </p:nvSpPr>
        <p:spPr>
          <a:xfrm>
            <a:off x="5465351" y="2492878"/>
            <a:ext cx="1877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相關資料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4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BCD2-F345-5E1C-6F74-A062E212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3AD74-DDCF-B008-7640-C04A14FF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建立模型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pic>
        <p:nvPicPr>
          <p:cNvPr id="5" name="train_trim">
            <a:hlinkClick r:id="" action="ppaction://media"/>
            <a:extLst>
              <a:ext uri="{FF2B5EF4-FFF2-40B4-BE49-F238E27FC236}">
                <a16:creationId xmlns:a16="http://schemas.microsoft.com/office/drawing/2014/main" id="{91BB23E4-12CD-3DB5-3AE3-ED2932B2EE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7612" y="1338426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7365-8506-0816-4750-B1BC698D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B5E87-39BE-F8D3-AD43-9E0A79CA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預測資料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D50D30-FEFB-E649-54DB-E207AC834190}"/>
              </a:ext>
            </a:extLst>
          </p:cNvPr>
          <p:cNvSpPr txBox="1"/>
          <p:nvPr/>
        </p:nvSpPr>
        <p:spPr>
          <a:xfrm>
            <a:off x="5806380" y="316739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圖</a:t>
            </a:r>
          </a:p>
        </p:txBody>
      </p:sp>
      <p:pic>
        <p:nvPicPr>
          <p:cNvPr id="5" name="predict">
            <a:hlinkClick r:id="" action="ppaction://media"/>
            <a:extLst>
              <a:ext uri="{FF2B5EF4-FFF2-40B4-BE49-F238E27FC236}">
                <a16:creationId xmlns:a16="http://schemas.microsoft.com/office/drawing/2014/main" id="{CAC126FD-DE55-2868-F770-3B4C56160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7632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A9C2-BA1D-B2B2-1C64-137F4E520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7AF7C-D11F-4EDF-CC8D-7A96E129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資料分析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C74F0E-DE36-44E1-D0A8-D6BFF6F1830A}"/>
              </a:ext>
            </a:extLst>
          </p:cNvPr>
          <p:cNvSpPr txBox="1"/>
          <p:nvPr/>
        </p:nvSpPr>
        <p:spPr>
          <a:xfrm>
            <a:off x="5806380" y="316739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圖</a:t>
            </a:r>
          </a:p>
        </p:txBody>
      </p:sp>
      <p:pic>
        <p:nvPicPr>
          <p:cNvPr id="6" name="analyze_trim">
            <a:hlinkClick r:id="" action="ppaction://media"/>
            <a:extLst>
              <a:ext uri="{FF2B5EF4-FFF2-40B4-BE49-F238E27FC236}">
                <a16:creationId xmlns:a16="http://schemas.microsoft.com/office/drawing/2014/main" id="{5EA2B40B-2079-6FAF-7098-20DDB4576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1884" y="134874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新增更多模型種類給使用者進行選擇</a:t>
            </a:r>
            <a:endParaRPr lang="en-US" altLang="zh-TW" sz="3000" dirty="0"/>
          </a:p>
          <a:p>
            <a:r>
              <a:rPr lang="zh-TW" altLang="en-US" sz="3000" dirty="0"/>
              <a:t>對於模型增加細部參數給使用這進行調整</a:t>
            </a:r>
            <a:endParaRPr lang="en-US" altLang="zh-TW" sz="3000" dirty="0"/>
          </a:p>
          <a:p>
            <a:r>
              <a:rPr lang="zh-TW" altLang="en-US" sz="3000" dirty="0"/>
              <a:t>將專案移植到方便取用之地方進行</a:t>
            </a:r>
            <a:endParaRPr lang="en-US" altLang="zh-TW" sz="3000" dirty="0"/>
          </a:p>
          <a:p>
            <a:pPr lvl="1"/>
            <a:r>
              <a:rPr lang="zh-TW" altLang="en-US" sz="2400" dirty="0"/>
              <a:t>網路伺服器</a:t>
            </a:r>
            <a:endParaRPr lang="en-US" altLang="zh-TW" sz="2400" dirty="0"/>
          </a:p>
          <a:p>
            <a:pPr lvl="1"/>
            <a:r>
              <a:rPr lang="en-US" altLang="zh-TW" sz="2400" dirty="0"/>
              <a:t>discord</a:t>
            </a:r>
            <a:r>
              <a:rPr lang="zh-TW" altLang="en-US" sz="2400" dirty="0"/>
              <a:t> </a:t>
            </a:r>
            <a:r>
              <a:rPr lang="en-US" altLang="zh-TW" sz="2400" dirty="0"/>
              <a:t>bot(</a:t>
            </a:r>
            <a:r>
              <a:rPr lang="zh-TW" altLang="en-US" sz="2400" dirty="0"/>
              <a:t>需要解決檔案上傳上限之問題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278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3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F26C-7297-2340-8D7C-2D93AE5C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大綱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305A3-10E1-1142-988B-602BF3D9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研究動機</a:t>
            </a:r>
          </a:p>
          <a:p>
            <a:r>
              <a:rPr lang="zh-CN" altLang="en-US" dirty="0"/>
              <a:t>專題目標</a:t>
            </a:r>
          </a:p>
          <a:p>
            <a:r>
              <a:rPr lang="zh-CN" altLang="en-US" dirty="0"/>
              <a:t>角色與責任</a:t>
            </a:r>
          </a:p>
          <a:p>
            <a:r>
              <a:rPr lang="zh-CN" altLang="en-US" dirty="0"/>
              <a:t>方法和工具</a:t>
            </a:r>
          </a:p>
          <a:p>
            <a:r>
              <a:rPr lang="zh-TW" altLang="en-US" dirty="0"/>
              <a:t>運作流程</a:t>
            </a:r>
            <a:endParaRPr lang="en-US" altLang="zh-TW" dirty="0"/>
          </a:p>
          <a:p>
            <a:r>
              <a:rPr lang="en-US" altLang="zh-TW" dirty="0"/>
              <a:t>DEMO</a:t>
            </a:r>
          </a:p>
          <a:p>
            <a:r>
              <a:rPr lang="zh-TW" altLang="en-US" dirty="0"/>
              <a:t>未來展望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6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A8BC3-559D-BAB5-1BC8-A6085F3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研究動機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C970A-0638-0B15-0543-AD07E3FA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835031"/>
            <a:ext cx="11089232" cy="4114801"/>
          </a:xfrm>
        </p:spPr>
        <p:txBody>
          <a:bodyPr>
            <a:normAutofit/>
          </a:bodyPr>
          <a:lstStyle/>
          <a:p>
            <a:r>
              <a:rPr lang="zh-TW" altLang="en-US" sz="2399" dirty="0"/>
              <a:t>學習歷程</a:t>
            </a:r>
            <a:r>
              <a:rPr lang="en-US" altLang="zh-TW" sz="2399" dirty="0"/>
              <a:t>+</a:t>
            </a:r>
            <a:r>
              <a:rPr lang="zh-TW" altLang="en-US" sz="2399" dirty="0"/>
              <a:t>學測</a:t>
            </a:r>
            <a:endParaRPr lang="en-US" altLang="zh-TW" sz="2399" dirty="0"/>
          </a:p>
          <a:p>
            <a:endParaRPr lang="en-US" altLang="zh-TW" sz="2399" dirty="0"/>
          </a:p>
          <a:p>
            <a:endParaRPr lang="en-US" altLang="zh-TW" sz="2399" dirty="0"/>
          </a:p>
          <a:p>
            <a:r>
              <a:rPr lang="zh-TW" altLang="en-US" sz="2399" dirty="0"/>
              <a:t>專題研究需要進行資料分析，但對於程式與機器學習不熟悉</a:t>
            </a:r>
            <a:endParaRPr lang="en-US" altLang="zh-TW" sz="2399" dirty="0"/>
          </a:p>
          <a:p>
            <a:r>
              <a:rPr lang="zh-TW" altLang="en-US" sz="2399" dirty="0"/>
              <a:t>資料切割與整理成套件可使用的狀態十分麻煩</a:t>
            </a:r>
            <a:endParaRPr lang="en-US" altLang="zh-TW" sz="2399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BA4A8AA-F89F-D214-63EE-63870665283C}"/>
              </a:ext>
            </a:extLst>
          </p:cNvPr>
          <p:cNvGrpSpPr/>
          <p:nvPr/>
        </p:nvGrpSpPr>
        <p:grpSpPr>
          <a:xfrm>
            <a:off x="3652722" y="1325545"/>
            <a:ext cx="4817954" cy="1887983"/>
            <a:chOff x="74226" y="1052736"/>
            <a:chExt cx="6327847" cy="2479656"/>
          </a:xfrm>
        </p:grpSpPr>
        <p:pic>
          <p:nvPicPr>
            <p:cNvPr id="5" name="圖片 4" descr="一張含有 美工圖案, 動畫卡通, 玩具, 卡通 的圖片&#10;&#10;自動產生的描述">
              <a:extLst>
                <a:ext uri="{FF2B5EF4-FFF2-40B4-BE49-F238E27FC236}">
                  <a16:creationId xmlns:a16="http://schemas.microsoft.com/office/drawing/2014/main" id="{43365B8C-C68A-A3B1-65BD-90911142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6" y="1052736"/>
              <a:ext cx="2295400" cy="2479656"/>
            </a:xfrm>
            <a:prstGeom prst="rect">
              <a:avLst/>
            </a:prstGeom>
          </p:spPr>
        </p:pic>
        <p:pic>
          <p:nvPicPr>
            <p:cNvPr id="7" name="圖片 6" descr="一張含有 文字, 圖形, 符號, 標誌 的圖片&#10;&#10;自動產生的描述">
              <a:extLst>
                <a:ext uri="{FF2B5EF4-FFF2-40B4-BE49-F238E27FC236}">
                  <a16:creationId xmlns:a16="http://schemas.microsoft.com/office/drawing/2014/main" id="{8CF25A76-92BC-860E-C115-8937D3BD6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648" y="1073079"/>
              <a:ext cx="2873425" cy="2438970"/>
            </a:xfrm>
            <a:prstGeom prst="rect">
              <a:avLst/>
            </a:prstGeom>
          </p:spPr>
        </p:pic>
        <p:sp>
          <p:nvSpPr>
            <p:cNvPr id="8" name="加號 7">
              <a:extLst>
                <a:ext uri="{FF2B5EF4-FFF2-40B4-BE49-F238E27FC236}">
                  <a16:creationId xmlns:a16="http://schemas.microsoft.com/office/drawing/2014/main" id="{057D81B5-D408-8769-6398-97BBDDA59F02}"/>
                </a:ext>
              </a:extLst>
            </p:cNvPr>
            <p:cNvSpPr/>
            <p:nvPr/>
          </p:nvSpPr>
          <p:spPr>
            <a:xfrm>
              <a:off x="2205980" y="1674786"/>
              <a:ext cx="1224136" cy="1224136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9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2"/>
    </mc:Choice>
    <mc:Fallback xmlns="">
      <p:transition spd="slow" advTm="172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A8BC3-559D-BAB5-1BC8-A6085F3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專題目標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C970A-0638-0B15-0543-AD07E3FA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99" dirty="0"/>
              <a:t>使用者不須接觸程式語言</a:t>
            </a:r>
            <a:endParaRPr lang="en-US" altLang="zh-TW" sz="2799" dirty="0"/>
          </a:p>
          <a:p>
            <a:r>
              <a:rPr lang="zh-TW" altLang="en-US" sz="2799" dirty="0"/>
              <a:t>訓練模型</a:t>
            </a:r>
            <a:endParaRPr lang="en-US" altLang="zh-TW" sz="1999" dirty="0"/>
          </a:p>
          <a:p>
            <a:endParaRPr lang="en-US" altLang="zh-TW" sz="1999" dirty="0"/>
          </a:p>
          <a:p>
            <a:pPr marL="0" indent="0">
              <a:buNone/>
            </a:pPr>
            <a:endParaRPr lang="en-US" altLang="zh-TW" sz="1999" dirty="0"/>
          </a:p>
          <a:p>
            <a:pPr marL="0" indent="0">
              <a:buNone/>
            </a:pPr>
            <a:endParaRPr lang="en-US" altLang="zh-TW" sz="1999" dirty="0"/>
          </a:p>
          <a:p>
            <a:r>
              <a:rPr lang="zh-TW" altLang="en-US" sz="2800" dirty="0"/>
              <a:t>進行預測</a:t>
            </a:r>
            <a:endParaRPr lang="en-US" altLang="zh-TW" sz="28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11DEE92-9977-315B-15C8-D9C0430D75C1}"/>
              </a:ext>
            </a:extLst>
          </p:cNvPr>
          <p:cNvGrpSpPr/>
          <p:nvPr/>
        </p:nvGrpSpPr>
        <p:grpSpPr>
          <a:xfrm>
            <a:off x="2561212" y="1510603"/>
            <a:ext cx="5561344" cy="2311601"/>
            <a:chOff x="5413608" y="1117399"/>
            <a:chExt cx="5561344" cy="2311601"/>
          </a:xfrm>
        </p:grpSpPr>
        <p:pic>
          <p:nvPicPr>
            <p:cNvPr id="5" name="圖片 4" descr="一張含有 卡通, 美工圖案 的圖片&#10;&#10;自動產生的描述">
              <a:extLst>
                <a:ext uri="{FF2B5EF4-FFF2-40B4-BE49-F238E27FC236}">
                  <a16:creationId xmlns:a16="http://schemas.microsoft.com/office/drawing/2014/main" id="{28423F52-5FAE-779C-BD57-4578B1E47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00" y="1117399"/>
              <a:ext cx="2288252" cy="2288252"/>
            </a:xfrm>
            <a:prstGeom prst="rect">
              <a:avLst/>
            </a:prstGeom>
          </p:spPr>
        </p:pic>
        <p:pic>
          <p:nvPicPr>
            <p:cNvPr id="7" name="圖片 6" descr="一張含有 符號, Rectangle, 圖形, 字型 的圖片&#10;&#10;自動產生的描述">
              <a:extLst>
                <a:ext uri="{FF2B5EF4-FFF2-40B4-BE49-F238E27FC236}">
                  <a16:creationId xmlns:a16="http://schemas.microsoft.com/office/drawing/2014/main" id="{264C7FD6-8906-E7A2-9AE2-96724672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608" y="1628800"/>
              <a:ext cx="2782128" cy="1800200"/>
            </a:xfrm>
            <a:prstGeom prst="rect">
              <a:avLst/>
            </a:prstGeom>
          </p:spPr>
        </p:pic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704882C8-A098-71B3-73A8-B48729A43B62}"/>
                </a:ext>
              </a:extLst>
            </p:cNvPr>
            <p:cNvSpPr/>
            <p:nvPr/>
          </p:nvSpPr>
          <p:spPr>
            <a:xfrm>
              <a:off x="7704772" y="2233194"/>
              <a:ext cx="1008112" cy="5914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F021CD6-EDE9-AADF-4599-09A4696C7824}"/>
              </a:ext>
            </a:extLst>
          </p:cNvPr>
          <p:cNvGrpSpPr/>
          <p:nvPr/>
        </p:nvGrpSpPr>
        <p:grpSpPr>
          <a:xfrm>
            <a:off x="2561212" y="3526573"/>
            <a:ext cx="8695002" cy="2311601"/>
            <a:chOff x="2561212" y="3526573"/>
            <a:chExt cx="8695002" cy="2311601"/>
          </a:xfrm>
        </p:grpSpPr>
        <p:pic>
          <p:nvPicPr>
            <p:cNvPr id="18" name="圖片 17" descr="一張含有 寫生, 圖形, 美工圖案, 圖畫 的圖片&#10;&#10;自動產生的描述">
              <a:extLst>
                <a:ext uri="{FF2B5EF4-FFF2-40B4-BE49-F238E27FC236}">
                  <a16:creationId xmlns:a16="http://schemas.microsoft.com/office/drawing/2014/main" id="{5982A8EC-E2E5-F4FF-7982-0294BA71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95" y="3844527"/>
              <a:ext cx="1990219" cy="1990219"/>
            </a:xfrm>
            <a:prstGeom prst="rect">
              <a:avLst/>
            </a:prstGeom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826CE80-EA7B-7F3D-B348-66AB3B490E18}"/>
                </a:ext>
              </a:extLst>
            </p:cNvPr>
            <p:cNvGrpSpPr/>
            <p:nvPr/>
          </p:nvGrpSpPr>
          <p:grpSpPr>
            <a:xfrm>
              <a:off x="2561212" y="3526573"/>
              <a:ext cx="5561344" cy="2311601"/>
              <a:chOff x="2561212" y="3526573"/>
              <a:chExt cx="5561344" cy="2311601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6742EB76-C29C-6FC5-9DDA-E536F9301CED}"/>
                  </a:ext>
                </a:extLst>
              </p:cNvPr>
              <p:cNvGrpSpPr/>
              <p:nvPr/>
            </p:nvGrpSpPr>
            <p:grpSpPr>
              <a:xfrm>
                <a:off x="2561212" y="3526573"/>
                <a:ext cx="5561344" cy="2311601"/>
                <a:chOff x="5413608" y="1117399"/>
                <a:chExt cx="5561344" cy="2311601"/>
              </a:xfrm>
            </p:grpSpPr>
            <p:pic>
              <p:nvPicPr>
                <p:cNvPr id="11" name="圖片 10" descr="一張含有 卡通, 美工圖案 的圖片&#10;&#10;自動產生的描述">
                  <a:extLst>
                    <a:ext uri="{FF2B5EF4-FFF2-40B4-BE49-F238E27FC236}">
                      <a16:creationId xmlns:a16="http://schemas.microsoft.com/office/drawing/2014/main" id="{A712D6F6-6B4C-0250-8B09-E69393759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6700" y="1117399"/>
                  <a:ext cx="2288252" cy="2288252"/>
                </a:xfrm>
                <a:prstGeom prst="rect">
                  <a:avLst/>
                </a:prstGeom>
              </p:spPr>
            </p:pic>
            <p:pic>
              <p:nvPicPr>
                <p:cNvPr id="12" name="圖片 11" descr="一張含有 符號, Rectangle, 圖形, 字型 的圖片&#10;&#10;自動產生的描述">
                  <a:extLst>
                    <a:ext uri="{FF2B5EF4-FFF2-40B4-BE49-F238E27FC236}">
                      <a16:creationId xmlns:a16="http://schemas.microsoft.com/office/drawing/2014/main" id="{5CC37432-680C-931A-970D-E2DB3A8D9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3608" y="1628800"/>
                  <a:ext cx="2782128" cy="1800200"/>
                </a:xfrm>
                <a:prstGeom prst="rect">
                  <a:avLst/>
                </a:prstGeom>
              </p:spPr>
            </p:pic>
          </p:grpSp>
          <p:sp>
            <p:nvSpPr>
              <p:cNvPr id="14" name="加號 13">
                <a:extLst>
                  <a:ext uri="{FF2B5EF4-FFF2-40B4-BE49-F238E27FC236}">
                    <a16:creationId xmlns:a16="http://schemas.microsoft.com/office/drawing/2014/main" id="{634C2733-9601-75AA-7783-02D712B02131}"/>
                  </a:ext>
                </a:extLst>
              </p:cNvPr>
              <p:cNvSpPr/>
              <p:nvPr/>
            </p:nvSpPr>
            <p:spPr>
              <a:xfrm>
                <a:off x="4833561" y="4372856"/>
                <a:ext cx="1054301" cy="1054301"/>
              </a:xfrm>
              <a:prstGeom prst="mathPlu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782411E5-81BC-8852-E69B-5DCA92D79ECC}"/>
                </a:ext>
              </a:extLst>
            </p:cNvPr>
            <p:cNvSpPr/>
            <p:nvPr/>
          </p:nvSpPr>
          <p:spPr>
            <a:xfrm>
              <a:off x="8122556" y="4531068"/>
              <a:ext cx="1212216" cy="7662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1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2"/>
    </mc:Choice>
    <mc:Fallback xmlns="">
      <p:transition spd="slow" advTm="172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3CE01-902A-4B4F-64AA-CD0A427E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角色與責任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04EB34-5E3B-EEB5-3327-BCE07A4C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張秉中</a:t>
            </a:r>
            <a:r>
              <a:rPr lang="en-US" altLang="zh-TW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:</a:t>
            </a:r>
            <a:r>
              <a:rPr lang="zh-TW" altLang="en-US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監督排程，測試前後端運行，簡報製作與報告</a:t>
            </a:r>
            <a:endParaRPr lang="en-US" altLang="zh-TW" sz="2400" b="0" i="0" kern="1200" dirty="0">
              <a:solidFill>
                <a:schemeClr val="bg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zh-TW" altLang="en-US" dirty="0"/>
              <a:t>高翊恩</a:t>
            </a:r>
            <a:r>
              <a:rPr lang="en-US" altLang="zh-TW" dirty="0"/>
              <a:t>:</a:t>
            </a:r>
            <a:r>
              <a:rPr lang="zh-TW" altLang="en-US" dirty="0"/>
              <a:t>編寫前端程式並且接上後端</a:t>
            </a:r>
            <a:endParaRPr lang="en-US" altLang="zh-TW" dirty="0"/>
          </a:p>
          <a:p>
            <a:r>
              <a:rPr lang="zh-TW" altLang="en-US" dirty="0"/>
              <a:t>陳泓宇</a:t>
            </a:r>
            <a:r>
              <a:rPr lang="en-US" altLang="zh-TW" dirty="0"/>
              <a:t>:</a:t>
            </a:r>
            <a:r>
              <a:rPr lang="zh-TW" altLang="en-US" dirty="0"/>
              <a:t>編寫後端函式</a:t>
            </a:r>
          </a:p>
        </p:txBody>
      </p:sp>
    </p:spTree>
    <p:extLst>
      <p:ext uri="{BB962C8B-B14F-4D97-AF65-F5344CB8AC3E}">
        <p14:creationId xmlns:p14="http://schemas.microsoft.com/office/powerpoint/2010/main" val="24280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2E179B-7C9E-EE8C-6FA3-2D400C11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方法和工具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4385B4-343D-2C0D-93FB-57A6F6A8A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python3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endParaRPr lang="en-US" altLang="zh-TW" sz="3200" dirty="0"/>
          </a:p>
        </p:txBody>
      </p:sp>
      <p:pic>
        <p:nvPicPr>
          <p:cNvPr id="1026" name="Picture 2" descr="PyQt - 維基百科，自由的百科全書">
            <a:extLst>
              <a:ext uri="{FF2B5EF4-FFF2-40B4-BE49-F238E27FC236}">
                <a16:creationId xmlns:a16="http://schemas.microsoft.com/office/drawing/2014/main" id="{E60A7D42-C618-C33B-0DBF-5204E71C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" y="2790918"/>
            <a:ext cx="2733940" cy="285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4CF51A-F4E3-F787-535F-F72B8299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15" y="3106883"/>
            <a:ext cx="4120673" cy="22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1F5363-8FC8-9E13-A9B0-309DA875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46" y="978296"/>
            <a:ext cx="3744416" cy="150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93E0852-BDD7-106B-A73E-AA28F1BC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854" y="2480293"/>
            <a:ext cx="3052538" cy="30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0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09"/>
    </mc:Choice>
    <mc:Fallback xmlns="">
      <p:transition spd="slow" advTm="411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(1)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46B937-0E6E-34C4-3177-21ADDE3C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訓練的資料，選擇之預測模型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endParaRPr lang="en-US" altLang="zh-TW" sz="3000" dirty="0"/>
          </a:p>
          <a:p>
            <a:pPr lvl="1"/>
            <a:r>
              <a:rPr lang="zh-TW" altLang="en-US" sz="2399" dirty="0"/>
              <a:t>將已知資料進行擴增並且分解為訓練資料與測試資料</a:t>
            </a:r>
            <a:endParaRPr lang="en-US" altLang="zh-TW" sz="2399" dirty="0"/>
          </a:p>
          <a:p>
            <a:pPr lvl="1"/>
            <a:r>
              <a:rPr lang="zh-TW" altLang="en-US" sz="2399" dirty="0"/>
              <a:t>將已知資料套入選擇之模型運行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endParaRPr lang="en-US" altLang="zh-TW" sz="2399" dirty="0"/>
          </a:p>
          <a:p>
            <a:pPr lvl="1"/>
            <a:r>
              <a:rPr lang="zh-TW" altLang="en-US" sz="2399" dirty="0"/>
              <a:t>模型之檔案</a:t>
            </a:r>
            <a:endParaRPr lang="en-US" altLang="zh-TW" sz="2399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4EF5948-F276-8FB9-BC98-0C564D28102F}"/>
              </a:ext>
            </a:extLst>
          </p:cNvPr>
          <p:cNvGrpSpPr/>
          <p:nvPr/>
        </p:nvGrpSpPr>
        <p:grpSpPr>
          <a:xfrm>
            <a:off x="5446340" y="3429000"/>
            <a:ext cx="5561344" cy="2311601"/>
            <a:chOff x="5413608" y="1117399"/>
            <a:chExt cx="5561344" cy="2311601"/>
          </a:xfrm>
        </p:grpSpPr>
        <p:pic>
          <p:nvPicPr>
            <p:cNvPr id="5" name="圖片 4" descr="一張含有 卡通, 美工圖案 的圖片&#10;&#10;自動產生的描述">
              <a:extLst>
                <a:ext uri="{FF2B5EF4-FFF2-40B4-BE49-F238E27FC236}">
                  <a16:creationId xmlns:a16="http://schemas.microsoft.com/office/drawing/2014/main" id="{F3A88CE3-06B2-96B9-EA59-01366409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00" y="1117399"/>
              <a:ext cx="2288252" cy="2288252"/>
            </a:xfrm>
            <a:prstGeom prst="rect">
              <a:avLst/>
            </a:prstGeom>
          </p:spPr>
        </p:pic>
        <p:pic>
          <p:nvPicPr>
            <p:cNvPr id="6" name="圖片 5" descr="一張含有 符號, Rectangle, 圖形, 字型 的圖片&#10;&#10;自動產生的描述">
              <a:extLst>
                <a:ext uri="{FF2B5EF4-FFF2-40B4-BE49-F238E27FC236}">
                  <a16:creationId xmlns:a16="http://schemas.microsoft.com/office/drawing/2014/main" id="{5568EC2F-3A98-D2BC-20EB-D097A28C1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608" y="1628800"/>
              <a:ext cx="2782128" cy="1800200"/>
            </a:xfrm>
            <a:prstGeom prst="rect">
              <a:avLst/>
            </a:prstGeom>
          </p:spPr>
        </p:pic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3DA64D52-F18D-655D-8912-AA12D3AE6C9A}"/>
                </a:ext>
              </a:extLst>
            </p:cNvPr>
            <p:cNvSpPr/>
            <p:nvPr/>
          </p:nvSpPr>
          <p:spPr>
            <a:xfrm>
              <a:off x="7704772" y="2233194"/>
              <a:ext cx="1008112" cy="5914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5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(1)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AFE6AA3-7F1E-5859-7E41-59DD9C9A9384}"/>
              </a:ext>
            </a:extLst>
          </p:cNvPr>
          <p:cNvSpPr/>
          <p:nvPr/>
        </p:nvSpPr>
        <p:spPr>
          <a:xfrm>
            <a:off x="4497661" y="1497781"/>
            <a:ext cx="902811" cy="386243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B4D5043-1C03-A996-D30F-9951B566587C}"/>
              </a:ext>
            </a:extLst>
          </p:cNvPr>
          <p:cNvSpPr/>
          <p:nvPr/>
        </p:nvSpPr>
        <p:spPr>
          <a:xfrm>
            <a:off x="326885" y="1438770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訓練資料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8FAE22E-404A-FA75-189D-4BF7A0AE5447}"/>
              </a:ext>
            </a:extLst>
          </p:cNvPr>
          <p:cNvSpPr/>
          <p:nvPr/>
        </p:nvSpPr>
        <p:spPr>
          <a:xfrm>
            <a:off x="6509024" y="1291933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資料處理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10042822" y="1136330"/>
            <a:ext cx="1789204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64A09CA-E30A-AA8C-AB54-EB852EF12FCB}"/>
              </a:ext>
            </a:extLst>
          </p:cNvPr>
          <p:cNvSpPr/>
          <p:nvPr/>
        </p:nvSpPr>
        <p:spPr>
          <a:xfrm>
            <a:off x="326885" y="4221088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使用模型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1162DEDE-59EE-8FFB-265B-CF307675A4F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631141" y="1978830"/>
            <a:ext cx="1866520" cy="145017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C76BA974-3128-0797-11F7-5D2D89E6FFF1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2631141" y="3429000"/>
            <a:ext cx="1866520" cy="1332148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90630-4DA6-8F9D-22E7-58C16E71FF5E}"/>
              </a:ext>
            </a:extLst>
          </p:cNvPr>
          <p:cNvSpPr txBox="1"/>
          <p:nvPr/>
        </p:nvSpPr>
        <p:spPr>
          <a:xfrm>
            <a:off x="2747200" y="1875822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匯入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0ED165E-E0AE-B38D-E767-7F9D64E4292F}"/>
              </a:ext>
            </a:extLst>
          </p:cNvPr>
          <p:cNvSpPr/>
          <p:nvPr/>
        </p:nvSpPr>
        <p:spPr>
          <a:xfrm>
            <a:off x="6535402" y="4581128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訓練模型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E2C3B96-3E7C-9313-48EF-C7ADA07A223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413661" y="1831993"/>
            <a:ext cx="1095363" cy="985105"/>
          </a:xfrm>
          <a:prstGeom prst="bentConnector3">
            <a:avLst>
              <a:gd name="adj1" fmla="val 7191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6878F84-3935-D470-69AC-183E269FE357}"/>
              </a:ext>
            </a:extLst>
          </p:cNvPr>
          <p:cNvSpPr txBox="1"/>
          <p:nvPr/>
        </p:nvSpPr>
        <p:spPr>
          <a:xfrm>
            <a:off x="5301836" y="1815176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處理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EC824DF1-060E-5C5D-8F92-ED1B30C5EE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0474" y="2372055"/>
            <a:ext cx="2782171" cy="742560"/>
          </a:xfrm>
          <a:prstGeom prst="bentConnector3">
            <a:avLst>
              <a:gd name="adj1" fmla="val -94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3792281-CDC8-377F-B85F-C4BCD483A317}"/>
              </a:ext>
            </a:extLst>
          </p:cNvPr>
          <p:cNvSpPr txBox="1"/>
          <p:nvPr/>
        </p:nvSpPr>
        <p:spPr>
          <a:xfrm>
            <a:off x="6535356" y="222686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資料項目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923D7B4-3A43-D7FB-9665-5A9EB2AE6480}"/>
              </a:ext>
            </a:extLst>
          </p:cNvPr>
          <p:cNvSpPr txBox="1"/>
          <p:nvPr/>
        </p:nvSpPr>
        <p:spPr>
          <a:xfrm>
            <a:off x="2683266" y="3853350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選取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4ADB3807-97CE-5C89-057A-2E1E79891A8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409071" y="4095074"/>
            <a:ext cx="1126331" cy="1026114"/>
          </a:xfrm>
          <a:prstGeom prst="bentConnector3">
            <a:avLst>
              <a:gd name="adj1" fmla="val 14482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B3D1066-230B-46A3-3ECF-08EB1FFB3F56}"/>
              </a:ext>
            </a:extLst>
          </p:cNvPr>
          <p:cNvSpPr txBox="1"/>
          <p:nvPr/>
        </p:nvSpPr>
        <p:spPr>
          <a:xfrm>
            <a:off x="5565961" y="4167081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390B7CDB-F7B3-46FE-0C99-4F2109359C35}"/>
              </a:ext>
            </a:extLst>
          </p:cNvPr>
          <p:cNvCxnSpPr>
            <a:cxnSpLocks/>
            <a:stCxn id="32" idx="3"/>
            <a:endCxn id="9" idx="1"/>
          </p:cNvCxnSpPr>
          <p:nvPr/>
        </p:nvCxnSpPr>
        <p:spPr>
          <a:xfrm flipV="1">
            <a:off x="8839658" y="3429000"/>
            <a:ext cx="1203164" cy="1692188"/>
          </a:xfrm>
          <a:prstGeom prst="bentConnector3">
            <a:avLst>
              <a:gd name="adj1" fmla="val 1295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CF45CE9-E18D-F523-0DF0-6BAC6DE113A0}"/>
              </a:ext>
            </a:extLst>
          </p:cNvPr>
          <p:cNvSpPr txBox="1"/>
          <p:nvPr/>
        </p:nvSpPr>
        <p:spPr>
          <a:xfrm>
            <a:off x="8907892" y="3438863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3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(2)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需要預測之目標資料，之前已訓練好之模型檔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r>
              <a:rPr lang="en-US" altLang="zh-TW" sz="3000" dirty="0"/>
              <a:t>:</a:t>
            </a:r>
          </a:p>
          <a:p>
            <a:pPr lvl="1"/>
            <a:r>
              <a:rPr lang="zh-TW" altLang="en-US" sz="2399" dirty="0"/>
              <a:t>讀取模型檔，並將目標資料代入進行預測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r>
              <a:rPr lang="en-US" altLang="zh-TW" sz="2799" dirty="0"/>
              <a:t>:</a:t>
            </a:r>
            <a:endParaRPr lang="en-US" altLang="zh-TW" sz="2399" dirty="0"/>
          </a:p>
          <a:p>
            <a:pPr lvl="1"/>
            <a:r>
              <a:rPr lang="zh-TW" altLang="en-US" sz="2399" dirty="0"/>
              <a:t>匯出一份</a:t>
            </a:r>
            <a:r>
              <a:rPr lang="en-US" altLang="zh-TW" sz="2399" dirty="0"/>
              <a:t>csv</a:t>
            </a:r>
            <a:r>
              <a:rPr lang="zh-TW" altLang="en-US" sz="2399" dirty="0"/>
              <a:t>檔表示預測之結果</a:t>
            </a:r>
            <a:endParaRPr lang="en-US" altLang="zh-TW" sz="2399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878A093-C7AD-708B-1FAE-1914F3562E4C}"/>
              </a:ext>
            </a:extLst>
          </p:cNvPr>
          <p:cNvGrpSpPr/>
          <p:nvPr/>
        </p:nvGrpSpPr>
        <p:grpSpPr>
          <a:xfrm>
            <a:off x="5165154" y="3717032"/>
            <a:ext cx="6988155" cy="2038407"/>
            <a:chOff x="2561212" y="3526573"/>
            <a:chExt cx="8695002" cy="2311601"/>
          </a:xfrm>
        </p:grpSpPr>
        <p:pic>
          <p:nvPicPr>
            <p:cNvPr id="5" name="圖片 4" descr="一張含有 寫生, 圖形, 美工圖案, 圖畫 的圖片&#10;&#10;自動產生的描述">
              <a:extLst>
                <a:ext uri="{FF2B5EF4-FFF2-40B4-BE49-F238E27FC236}">
                  <a16:creationId xmlns:a16="http://schemas.microsoft.com/office/drawing/2014/main" id="{EE1C81C3-BA38-1986-2998-79A5406B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95" y="3844527"/>
              <a:ext cx="1990219" cy="1990219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C6C02FF-52B1-C93B-1EA4-3BEEA9A671DA}"/>
                </a:ext>
              </a:extLst>
            </p:cNvPr>
            <p:cNvGrpSpPr/>
            <p:nvPr/>
          </p:nvGrpSpPr>
          <p:grpSpPr>
            <a:xfrm>
              <a:off x="2561212" y="3526573"/>
              <a:ext cx="5561344" cy="2311601"/>
              <a:chOff x="2561212" y="3526573"/>
              <a:chExt cx="5561344" cy="2311601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A57B6FF6-29D2-5132-C4D3-CEDA0DC672F1}"/>
                  </a:ext>
                </a:extLst>
              </p:cNvPr>
              <p:cNvGrpSpPr/>
              <p:nvPr/>
            </p:nvGrpSpPr>
            <p:grpSpPr>
              <a:xfrm>
                <a:off x="2561212" y="3526573"/>
                <a:ext cx="5561344" cy="2311601"/>
                <a:chOff x="5413608" y="1117399"/>
                <a:chExt cx="5561344" cy="2311601"/>
              </a:xfrm>
            </p:grpSpPr>
            <p:pic>
              <p:nvPicPr>
                <p:cNvPr id="10" name="圖片 9" descr="一張含有 卡通, 美工圖案 的圖片&#10;&#10;自動產生的描述">
                  <a:extLst>
                    <a:ext uri="{FF2B5EF4-FFF2-40B4-BE49-F238E27FC236}">
                      <a16:creationId xmlns:a16="http://schemas.microsoft.com/office/drawing/2014/main" id="{45450559-DD62-CCEC-795B-B181AE72E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6700" y="1117399"/>
                  <a:ext cx="2288252" cy="2288252"/>
                </a:xfrm>
                <a:prstGeom prst="rect">
                  <a:avLst/>
                </a:prstGeom>
              </p:spPr>
            </p:pic>
            <p:pic>
              <p:nvPicPr>
                <p:cNvPr id="11" name="圖片 10" descr="一張含有 符號, Rectangle, 圖形, 字型 的圖片&#10;&#10;自動產生的描述">
                  <a:extLst>
                    <a:ext uri="{FF2B5EF4-FFF2-40B4-BE49-F238E27FC236}">
                      <a16:creationId xmlns:a16="http://schemas.microsoft.com/office/drawing/2014/main" id="{A597B8ED-F887-502A-6E5F-6B7B19797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3608" y="1628800"/>
                  <a:ext cx="2782128" cy="1800200"/>
                </a:xfrm>
                <a:prstGeom prst="rect">
                  <a:avLst/>
                </a:prstGeom>
              </p:spPr>
            </p:pic>
          </p:grpSp>
          <p:sp>
            <p:nvSpPr>
              <p:cNvPr id="9" name="加號 8">
                <a:extLst>
                  <a:ext uri="{FF2B5EF4-FFF2-40B4-BE49-F238E27FC236}">
                    <a16:creationId xmlns:a16="http://schemas.microsoft.com/office/drawing/2014/main" id="{D62256D2-F7AB-9278-6FB7-B36601C1B653}"/>
                  </a:ext>
                </a:extLst>
              </p:cNvPr>
              <p:cNvSpPr/>
              <p:nvPr/>
            </p:nvSpPr>
            <p:spPr>
              <a:xfrm>
                <a:off x="4833561" y="4372856"/>
                <a:ext cx="1054301" cy="1054301"/>
              </a:xfrm>
              <a:prstGeom prst="mathPlu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45DD9330-358B-DA62-F68E-C66073914656}"/>
                </a:ext>
              </a:extLst>
            </p:cNvPr>
            <p:cNvSpPr/>
            <p:nvPr/>
          </p:nvSpPr>
          <p:spPr>
            <a:xfrm>
              <a:off x="8122556" y="4531068"/>
              <a:ext cx="1212216" cy="7662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f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5583</TotalTime>
  <Words>402</Words>
  <Application>Microsoft Office PowerPoint</Application>
  <PresentationFormat>自訂</PresentationFormat>
  <Paragraphs>135</Paragraphs>
  <Slides>17</Slides>
  <Notes>17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Corbel</vt:lpstr>
      <vt:lpstr>Tahoma</vt:lpstr>
      <vt:lpstr>Wingdings</vt:lpstr>
      <vt:lpstr>tf02895261</vt:lpstr>
      <vt:lpstr>AUTOML 開發</vt:lpstr>
      <vt:lpstr>大綱</vt:lpstr>
      <vt:lpstr>研究動機</vt:lpstr>
      <vt:lpstr>專題目標</vt:lpstr>
      <vt:lpstr>角色與責任</vt:lpstr>
      <vt:lpstr>方法和工具</vt:lpstr>
      <vt:lpstr>運作流程(1)</vt:lpstr>
      <vt:lpstr>運作流程(1)</vt:lpstr>
      <vt:lpstr>運作流程(2)</vt:lpstr>
      <vt:lpstr>運作流程(2)</vt:lpstr>
      <vt:lpstr>運作流程(3)</vt:lpstr>
      <vt:lpstr>運作流程(3)</vt:lpstr>
      <vt:lpstr>DEMO-建立模型</vt:lpstr>
      <vt:lpstr>DEMO-預測資料</vt:lpstr>
      <vt:lpstr>DEMO-資料分析</vt:lpstr>
      <vt:lpstr>未來展望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Juno Chiu-邱惠秋-行銷企劃暨公關處</dc:creator>
  <cp:lastModifiedBy>u01027</cp:lastModifiedBy>
  <cp:revision>346</cp:revision>
  <cp:lastPrinted>2022-05-11T06:15:04Z</cp:lastPrinted>
  <dcterms:created xsi:type="dcterms:W3CDTF">2017-02-15T07:18:01Z</dcterms:created>
  <dcterms:modified xsi:type="dcterms:W3CDTF">2024-03-14T10:11:20Z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